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8" r:id="rId5"/>
    <p:sldId id="279" r:id="rId6"/>
    <p:sldId id="287" r:id="rId7"/>
    <p:sldId id="288" r:id="rId8"/>
    <p:sldId id="280" r:id="rId9"/>
    <p:sldId id="281" r:id="rId10"/>
    <p:sldId id="285" r:id="rId11"/>
    <p:sldId id="282" r:id="rId12"/>
    <p:sldId id="289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3215" autoAdjust="0"/>
  </p:normalViewPr>
  <p:slideViewPr>
    <p:cSldViewPr snapToGrid="0">
      <p:cViewPr>
        <p:scale>
          <a:sx n="58" d="100"/>
          <a:sy n="58" d="100"/>
        </p:scale>
        <p:origin x="714" y="1170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16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need? Power? Communications? Where do these go? Is a pole part of a Utility? What is the ability of adding these? Where does lighting play into av needs? Does CORS become a utility? Share Fiber?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4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ZA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ZA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7" r:id="rId11"/>
    <p:sldLayoutId id="2147483687" r:id="rId12"/>
    <p:sldLayoutId id="2147483684" r:id="rId13"/>
    <p:sldLayoutId id="2147483698" r:id="rId14"/>
    <p:sldLayoutId id="2147483676" r:id="rId15"/>
    <p:sldLayoutId id="2147483671" r:id="rId16"/>
    <p:sldLayoutId id="2147483670" r:id="rId17"/>
    <p:sldLayoutId id="2147483683" r:id="rId18"/>
    <p:sldLayoutId id="2147483696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jpeg"/><Relationship Id="rId5" Type="http://schemas.openxmlformats.org/officeDocument/2006/relationships/hyperlink" Target="https://uknow.uky.edu/campus-news/uk-partners-starship-bring-robot-food-delivery-campus" TargetMode="External"/><Relationship Id="rId4" Type="http://schemas.openxmlformats.org/officeDocument/2006/relationships/hyperlink" Target="https://www.starship.xyz/follo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0253472" y="4811979"/>
            <a:ext cx="1613224" cy="172693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370A0-54D2-F67C-7377-101F6044121C}"/>
              </a:ext>
            </a:extLst>
          </p:cNvPr>
          <p:cNvSpPr txBox="1"/>
          <p:nvPr/>
        </p:nvSpPr>
        <p:spPr>
          <a:xfrm>
            <a:off x="3148485" y="1326332"/>
            <a:ext cx="60511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Connected &amp; Automated 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Vehicle Technologies 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&amp; Utility Demands</a:t>
            </a:r>
          </a:p>
          <a:p>
            <a:pPr algn="ctr"/>
            <a:endParaRPr lang="en-US" sz="3600" b="1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 Panel Discussion with Partner Experts - Matthew Graf and Thomas Timcho from HNTB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80374-7D5B-2ED9-0DDB-3D2462AFF25D}"/>
              </a:ext>
            </a:extLst>
          </p:cNvPr>
          <p:cNvSpPr txBox="1"/>
          <p:nvPr/>
        </p:nvSpPr>
        <p:spPr>
          <a:xfrm>
            <a:off x="541173" y="2976179"/>
            <a:ext cx="9899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Panelist Questions for Audience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2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56BBB-2293-0661-2298-5DAEBD1F2199}"/>
              </a:ext>
            </a:extLst>
          </p:cNvPr>
          <p:cNvSpPr txBox="1"/>
          <p:nvPr/>
        </p:nvSpPr>
        <p:spPr>
          <a:xfrm>
            <a:off x="650809" y="2274838"/>
            <a:ext cx="101341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An overview of connected &amp; automated 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v</a:t>
            </a:r>
            <a:r>
              <a:rPr lang="en-US" sz="3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ehicle technology deployment in Kentucky and how it will impact the infrastructure we typically consider a utility.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9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1CFEE-0A20-BC02-DEC4-6A05219AFD80}"/>
              </a:ext>
            </a:extLst>
          </p:cNvPr>
          <p:cNvSpPr txBox="1"/>
          <p:nvPr/>
        </p:nvSpPr>
        <p:spPr>
          <a:xfrm>
            <a:off x="97737" y="562925"/>
            <a:ext cx="10981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Connected Vehicle Corridor Deployments in Kentucky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9F740C-8E95-55F9-B4FA-5ADA70892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" y="1511963"/>
            <a:ext cx="5565294" cy="4444940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D6A3D79-4978-0693-F1CA-818CE2B0ABB5}"/>
              </a:ext>
            </a:extLst>
          </p:cNvPr>
          <p:cNvGrpSpPr/>
          <p:nvPr/>
        </p:nvGrpSpPr>
        <p:grpSpPr>
          <a:xfrm>
            <a:off x="97737" y="3255705"/>
            <a:ext cx="3056544" cy="2908223"/>
            <a:chOff x="-4845789" y="1640671"/>
            <a:chExt cx="4656715" cy="40384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0F70E5-E5A8-7F01-A9EB-25E1144C0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45789" y="1640671"/>
              <a:ext cx="4656715" cy="4038419"/>
            </a:xfrm>
            <a:prstGeom prst="rect">
              <a:avLst/>
            </a:prstGeom>
            <a:ln w="38100">
              <a:solidFill>
                <a:schemeClr val="bg2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DDE56F-191C-87C4-6129-86D36E402867}"/>
                </a:ext>
              </a:extLst>
            </p:cNvPr>
            <p:cNvSpPr txBox="1"/>
            <p:nvPr/>
          </p:nvSpPr>
          <p:spPr>
            <a:xfrm>
              <a:off x="-4845369" y="1640671"/>
              <a:ext cx="1016789" cy="7051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Richmond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KY 876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26 signals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9F8CD50-365D-A56E-FB04-9B3A32755D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8" r="8848"/>
          <a:stretch/>
        </p:blipFill>
        <p:spPr>
          <a:xfrm>
            <a:off x="6649154" y="1332362"/>
            <a:ext cx="4378362" cy="3573587"/>
          </a:xfrm>
          <a:prstGeom prst="rect">
            <a:avLst/>
          </a:prstGeom>
          <a:ln w="31750">
            <a:solidFill>
              <a:srgbClr val="000000"/>
            </a:solidFill>
          </a:ln>
        </p:spPr>
      </p:pic>
      <p:pic>
        <p:nvPicPr>
          <p:cNvPr id="11" name="Picture 2" descr="Image preview">
            <a:extLst>
              <a:ext uri="{FF2B5EF4-FFF2-40B4-BE49-F238E27FC236}">
                <a16:creationId xmlns:a16="http://schemas.microsoft.com/office/drawing/2014/main" id="{9927E451-5788-4B0C-44CD-B93E6FCF3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40689" r="1105" b="-68"/>
          <a:stretch/>
        </p:blipFill>
        <p:spPr bwMode="auto">
          <a:xfrm>
            <a:off x="5031960" y="1511963"/>
            <a:ext cx="1543745" cy="1682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2203DA-984E-9952-B723-A75D740A84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2720" y="3576156"/>
            <a:ext cx="1682224" cy="157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43A784-F23B-C09E-80F7-89C6D6F24F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9154" y="5246150"/>
            <a:ext cx="1577488" cy="1529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1CBF61-9A86-F9DC-CC61-D7B78D07EF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17" y="5252330"/>
            <a:ext cx="2420227" cy="15311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06944E-503E-50E0-D536-ACC2FF7C0886}"/>
              </a:ext>
            </a:extLst>
          </p:cNvPr>
          <p:cNvSpPr txBox="1"/>
          <p:nvPr/>
        </p:nvSpPr>
        <p:spPr>
          <a:xfrm>
            <a:off x="5458224" y="116249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RSU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DEF12D-3B66-3C99-88E9-A4DC4D32CDB0}"/>
              </a:ext>
            </a:extLst>
          </p:cNvPr>
          <p:cNvSpPr txBox="1"/>
          <p:nvPr/>
        </p:nvSpPr>
        <p:spPr>
          <a:xfrm>
            <a:off x="5458223" y="318321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D9E98-CF6D-6EC4-690D-0DD790D4DE10}"/>
              </a:ext>
            </a:extLst>
          </p:cNvPr>
          <p:cNvSpPr txBox="1"/>
          <p:nvPr/>
        </p:nvSpPr>
        <p:spPr>
          <a:xfrm>
            <a:off x="6575705" y="4905945"/>
            <a:ext cx="47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MaxTime CV Module installed on Controller</a:t>
            </a:r>
          </a:p>
        </p:txBody>
      </p:sp>
    </p:spTree>
    <p:extLst>
      <p:ext uri="{BB962C8B-B14F-4D97-AF65-F5344CB8AC3E}">
        <p14:creationId xmlns:p14="http://schemas.microsoft.com/office/powerpoint/2010/main" val="240649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A3F7B1-8008-5D12-BC86-4B0618C48AB1}"/>
              </a:ext>
            </a:extLst>
          </p:cNvPr>
          <p:cNvSpPr txBox="1"/>
          <p:nvPr/>
        </p:nvSpPr>
        <p:spPr>
          <a:xfrm>
            <a:off x="409718" y="269651"/>
            <a:ext cx="10617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Automated Vehicle Deployments in Kentucky 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52D2E-A851-83B3-851C-3B0D2A7387DB}"/>
              </a:ext>
            </a:extLst>
          </p:cNvPr>
          <p:cNvSpPr txBox="1"/>
          <p:nvPr/>
        </p:nvSpPr>
        <p:spPr>
          <a:xfrm>
            <a:off x="1208562" y="840743"/>
            <a:ext cx="147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Louisville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20B8B-58B5-F0E2-4F82-9DEF439D50D0}"/>
              </a:ext>
            </a:extLst>
          </p:cNvPr>
          <p:cNvSpPr txBox="1"/>
          <p:nvPr/>
        </p:nvSpPr>
        <p:spPr>
          <a:xfrm>
            <a:off x="3886600" y="880080"/>
            <a:ext cx="286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Northern Kentucky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32A2A6-FBFC-6275-FEE7-4D7F60069A81}"/>
              </a:ext>
            </a:extLst>
          </p:cNvPr>
          <p:cNvSpPr txBox="1"/>
          <p:nvPr/>
        </p:nvSpPr>
        <p:spPr>
          <a:xfrm>
            <a:off x="8342982" y="840744"/>
            <a:ext cx="157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Lexington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CF6E00-4629-D985-1043-66C44298828E}"/>
              </a:ext>
            </a:extLst>
          </p:cNvPr>
          <p:cNvSpPr txBox="1"/>
          <p:nvPr/>
        </p:nvSpPr>
        <p:spPr>
          <a:xfrm>
            <a:off x="316137" y="3697299"/>
            <a:ext cx="325916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 Appliances’ collaboration with </a:t>
            </a:r>
            <a:r>
              <a:rPr lang="en-US" b="1" dirty="0" err="1"/>
              <a:t>Einride</a:t>
            </a:r>
            <a:r>
              <a:rPr lang="en-US" dirty="0"/>
              <a:t> began in 2021. In October of 2021, we announced an electric, autonomous POD pilot at GE Appliances’ 750- acre company headquarters in Louisville, Kentucky. This was the first autonomous and electric pod to operate in the U.S.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CFB4CD-190F-8042-F6B3-0B07ABE46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27" r="32468" b="12537"/>
          <a:stretch/>
        </p:blipFill>
        <p:spPr>
          <a:xfrm>
            <a:off x="461164" y="1440994"/>
            <a:ext cx="2969111" cy="2117719"/>
          </a:xfrm>
          <a:prstGeom prst="rect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0FCFC6-0EA1-9F76-F149-34DA189DF661}"/>
              </a:ext>
            </a:extLst>
          </p:cNvPr>
          <p:cNvSpPr txBox="1"/>
          <p:nvPr/>
        </p:nvSpPr>
        <p:spPr>
          <a:xfrm>
            <a:off x="7390272" y="3755246"/>
            <a:ext cx="34805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C2A29"/>
                </a:solidFill>
                <a:effectLst/>
                <a:latin typeface="Georgia" panose="02040502050405020303" pitchFamily="18" charset="0"/>
              </a:rPr>
              <a:t>LEXINGTON, Ky. (Oct. 20, 2022) —</a:t>
            </a:r>
            <a:r>
              <a:rPr lang="en-US" b="0" i="0" dirty="0">
                <a:solidFill>
                  <a:srgbClr val="2C2A29"/>
                </a:solidFill>
                <a:effectLst/>
                <a:latin typeface="Georgia" panose="02040502050405020303" pitchFamily="18" charset="0"/>
              </a:rPr>
              <a:t> It has been one year since </a:t>
            </a:r>
            <a:r>
              <a:rPr lang="en-US" b="1" i="0" u="none" strike="noStrike" dirty="0">
                <a:solidFill>
                  <a:srgbClr val="0033A0"/>
                </a:solidFill>
                <a:effectLst/>
                <a:latin typeface="Georgia" panose="02040502050405020303" pitchFamily="18" charset="0"/>
                <a:hlinkClick r:id="rId4"/>
              </a:rPr>
              <a:t>Starship </a:t>
            </a:r>
            <a:r>
              <a:rPr lang="en-US" b="0" i="0" u="none" strike="noStrike" dirty="0">
                <a:solidFill>
                  <a:srgbClr val="0033A0"/>
                </a:solidFill>
                <a:effectLst/>
                <a:latin typeface="Georgia" panose="02040502050405020303" pitchFamily="18" charset="0"/>
                <a:hlinkClick r:id="rId4"/>
              </a:rPr>
              <a:t>Technology</a:t>
            </a:r>
            <a:r>
              <a:rPr lang="en-US" b="0" i="0" dirty="0">
                <a:solidFill>
                  <a:srgbClr val="2C2A29"/>
                </a:solidFill>
                <a:effectLst/>
                <a:latin typeface="Georgia" panose="02040502050405020303" pitchFamily="18" charset="0"/>
              </a:rPr>
              <a:t>’s food delivery robots </a:t>
            </a:r>
            <a:r>
              <a:rPr lang="en-US" b="0" i="0" u="none" strike="noStrike" dirty="0">
                <a:solidFill>
                  <a:srgbClr val="0033A0"/>
                </a:solidFill>
                <a:effectLst/>
                <a:latin typeface="Georgia" panose="02040502050405020303" pitchFamily="18" charset="0"/>
                <a:hlinkClick r:id="rId5"/>
              </a:rPr>
              <a:t>made their debut</a:t>
            </a:r>
            <a:r>
              <a:rPr lang="en-US" b="0" i="0" dirty="0">
                <a:solidFill>
                  <a:srgbClr val="2C2A29"/>
                </a:solidFill>
                <a:effectLst/>
                <a:latin typeface="Georgia" panose="02040502050405020303" pitchFamily="18" charset="0"/>
              </a:rPr>
              <a:t> on the University of Kentucky’s campus. </a:t>
            </a:r>
            <a:endParaRPr lang="en-US" dirty="0"/>
          </a:p>
        </p:txBody>
      </p:sp>
      <p:pic>
        <p:nvPicPr>
          <p:cNvPr id="1026" name="Picture 2" descr="Mark Cornelison | UKphoto">
            <a:extLst>
              <a:ext uri="{FF2B5EF4-FFF2-40B4-BE49-F238E27FC236}">
                <a16:creationId xmlns:a16="http://schemas.microsoft.com/office/drawing/2014/main" id="{4D708F41-B5F7-5BFA-8965-B21502AA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89" y="1410466"/>
            <a:ext cx="3201099" cy="2117719"/>
          </a:xfrm>
          <a:prstGeom prst="rect">
            <a:avLst/>
          </a:prstGeom>
          <a:noFill/>
          <a:ln w="825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E45F68-3506-34A1-9308-83C51F993F6E}"/>
              </a:ext>
            </a:extLst>
          </p:cNvPr>
          <p:cNvSpPr txBox="1"/>
          <p:nvPr/>
        </p:nvSpPr>
        <p:spPr>
          <a:xfrm>
            <a:off x="4029363" y="3726027"/>
            <a:ext cx="29691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ThorDrive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has worked with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Wollard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International to install its technology on a baggage tractor and has partnered with Cincinnati/Northern Kentucky International Airport (CVG) to bring autonomy to airside ground support operations.</a:t>
            </a:r>
            <a:endParaRPr lang="en-US" dirty="0"/>
          </a:p>
        </p:txBody>
      </p:sp>
      <p:pic>
        <p:nvPicPr>
          <p:cNvPr id="1028" name="Picture 4" descr="Dsc05720">
            <a:extLst>
              <a:ext uri="{FF2B5EF4-FFF2-40B4-BE49-F238E27FC236}">
                <a16:creationId xmlns:a16="http://schemas.microsoft.com/office/drawing/2014/main" id="{F3BE0083-A321-3663-ADAD-71C81E8A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00" y="1451631"/>
            <a:ext cx="3112429" cy="2076554"/>
          </a:xfrm>
          <a:prstGeom prst="rect">
            <a:avLst/>
          </a:prstGeom>
          <a:noFill/>
          <a:ln w="9842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3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80374-7D5B-2ED9-0DDB-3D2462AFF25D}"/>
              </a:ext>
            </a:extLst>
          </p:cNvPr>
          <p:cNvSpPr txBox="1"/>
          <p:nvPr/>
        </p:nvSpPr>
        <p:spPr>
          <a:xfrm>
            <a:off x="3153745" y="2711134"/>
            <a:ext cx="47096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BACKGROUND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4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1CFEE-0A20-BC02-DEC4-6A05219AFD80}"/>
              </a:ext>
            </a:extLst>
          </p:cNvPr>
          <p:cNvSpPr txBox="1"/>
          <p:nvPr/>
        </p:nvSpPr>
        <p:spPr>
          <a:xfrm>
            <a:off x="670334" y="275211"/>
            <a:ext cx="98148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wo technologies developing on separate paths that are projected to merge.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C63B6-B1BD-5ECB-12A4-9F7BDE1020D5}"/>
              </a:ext>
            </a:extLst>
          </p:cNvPr>
          <p:cNvSpPr txBox="1"/>
          <p:nvPr/>
        </p:nvSpPr>
        <p:spPr>
          <a:xfrm>
            <a:off x="445534" y="5785485"/>
            <a:ext cx="10769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Connected </a:t>
            </a: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+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Automated </a:t>
            </a: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=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Cooperative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waymo jaguar i-pace">
            <a:extLst>
              <a:ext uri="{FF2B5EF4-FFF2-40B4-BE49-F238E27FC236}">
                <a16:creationId xmlns:a16="http://schemas.microsoft.com/office/drawing/2014/main" id="{A4F97B7A-87B5-2F9E-5CE4-17D7FD08A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38494" r="30848" b="19567"/>
          <a:stretch/>
        </p:blipFill>
        <p:spPr bwMode="auto">
          <a:xfrm>
            <a:off x="4314724" y="2536815"/>
            <a:ext cx="2525707" cy="1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E8307-FA53-1C5C-96C5-58E754A21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06" y="3974768"/>
            <a:ext cx="2525707" cy="109046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5D26B-A151-46F8-8075-04CE4D3A1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9" y="1967415"/>
            <a:ext cx="2656586" cy="3180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2964A1-F9C1-5339-AC00-AA72CD3E658F}"/>
              </a:ext>
            </a:extLst>
          </p:cNvPr>
          <p:cNvSpPr txBox="1"/>
          <p:nvPr/>
        </p:nvSpPr>
        <p:spPr>
          <a:xfrm>
            <a:off x="733921" y="5216382"/>
            <a:ext cx="251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Vehicle Display of </a:t>
            </a:r>
          </a:p>
          <a:p>
            <a:r>
              <a:rPr lang="en-US" dirty="0"/>
              <a:t>Count Down to Yellow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78E66F37-00D9-F751-327C-346CFEA9D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7455"/>
          <a:stretch>
            <a:fillRect/>
          </a:stretch>
        </p:blipFill>
        <p:spPr bwMode="auto">
          <a:xfrm>
            <a:off x="7372784" y="2920195"/>
            <a:ext cx="3468925" cy="180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8C2A9F-7D60-55AD-3004-053C6299D6A4}"/>
              </a:ext>
            </a:extLst>
          </p:cNvPr>
          <p:cNvSpPr txBox="1"/>
          <p:nvPr/>
        </p:nvSpPr>
        <p:spPr>
          <a:xfrm>
            <a:off x="4116203" y="5293610"/>
            <a:ext cx="29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Automated Driverless Taxi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641F7-1752-4052-6FAB-CC061F076595}"/>
              </a:ext>
            </a:extLst>
          </p:cNvPr>
          <p:cNvSpPr txBox="1"/>
          <p:nvPr/>
        </p:nvSpPr>
        <p:spPr>
          <a:xfrm>
            <a:off x="8443764" y="4924278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Platooning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E7FAF-BDDC-7293-EC32-8EBC4B6B4387}"/>
              </a:ext>
            </a:extLst>
          </p:cNvPr>
          <p:cNvSpPr txBox="1"/>
          <p:nvPr/>
        </p:nvSpPr>
        <p:spPr>
          <a:xfrm>
            <a:off x="4266052" y="1562968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Applications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300619-9B46-AA6A-FC72-02FD600FF546}"/>
              </a:ext>
            </a:extLst>
          </p:cNvPr>
          <p:cNvCxnSpPr/>
          <p:nvPr/>
        </p:nvCxnSpPr>
        <p:spPr>
          <a:xfrm>
            <a:off x="365760" y="1475540"/>
            <a:ext cx="9993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1CFEE-0A20-BC02-DEC4-6A05219AFD80}"/>
              </a:ext>
            </a:extLst>
          </p:cNvPr>
          <p:cNvSpPr txBox="1"/>
          <p:nvPr/>
        </p:nvSpPr>
        <p:spPr>
          <a:xfrm>
            <a:off x="1865825" y="436449"/>
            <a:ext cx="7868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Future Deployments in Kentucky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4536F-E4F8-0D79-7D03-6C7E79EE9152}"/>
              </a:ext>
            </a:extLst>
          </p:cNvPr>
          <p:cNvSpPr txBox="1"/>
          <p:nvPr/>
        </p:nvSpPr>
        <p:spPr>
          <a:xfrm>
            <a:off x="257657" y="5991456"/>
            <a:ext cx="10769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Connected </a:t>
            </a: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+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Automated </a:t>
            </a: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=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Cooperative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9BEFC-31B4-B19A-815C-9382237297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7157" r="6973" b="-1363"/>
          <a:stretch/>
        </p:blipFill>
        <p:spPr>
          <a:xfrm>
            <a:off x="257657" y="1380106"/>
            <a:ext cx="4259519" cy="4152409"/>
          </a:xfrm>
          <a:prstGeom prst="rect">
            <a:avLst/>
          </a:prstGeom>
          <a:ln w="117475">
            <a:solidFill>
              <a:srgbClr val="FFC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BAA6B3-81B2-DDD2-2974-02A34F92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103" y="1380106"/>
            <a:ext cx="6467537" cy="4175715"/>
          </a:xfrm>
          <a:prstGeom prst="rect">
            <a:avLst/>
          </a:prstGeom>
          <a:ln w="1079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7450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80374-7D5B-2ED9-0DDB-3D2462AFF25D}"/>
              </a:ext>
            </a:extLst>
          </p:cNvPr>
          <p:cNvSpPr txBox="1"/>
          <p:nvPr/>
        </p:nvSpPr>
        <p:spPr>
          <a:xfrm>
            <a:off x="2407296" y="3013501"/>
            <a:ext cx="6764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So what does that mean slide…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1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80374-7D5B-2ED9-0DDB-3D2462AFF25D}"/>
              </a:ext>
            </a:extLst>
          </p:cNvPr>
          <p:cNvSpPr txBox="1"/>
          <p:nvPr/>
        </p:nvSpPr>
        <p:spPr>
          <a:xfrm>
            <a:off x="2407296" y="3013501"/>
            <a:ext cx="67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Questions for Panelist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9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FFFFFF"/>
      </a:dk2>
      <a:lt2>
        <a:srgbClr val="023160"/>
      </a:lt2>
      <a:accent1>
        <a:srgbClr val="3ABCF6"/>
      </a:accent1>
      <a:accent2>
        <a:srgbClr val="000000"/>
      </a:accent2>
      <a:accent3>
        <a:srgbClr val="FFFFFF"/>
      </a:accent3>
      <a:accent4>
        <a:srgbClr val="0033A0"/>
      </a:accent4>
      <a:accent5>
        <a:srgbClr val="034A90"/>
      </a:accent5>
      <a:accent6>
        <a:srgbClr val="F2F2F2"/>
      </a:accent6>
      <a:hlink>
        <a:srgbClr val="0563C1"/>
      </a:hlink>
      <a:folHlink>
        <a:srgbClr val="494453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nering Conference 2023 - Utility Session" id="{5BC7019A-D0F0-467C-883F-BD24FF1FDD4F}" vid="{60C86531-8CDE-490D-A395-77510E27CE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2023</Year>
    <Day xmlns="b47a5aad-adfb-4dac-9d3f-47090e67d565">Wednesday</Day>
    <Speakers xmlns="b47a5aad-adfb-4dac-9d3f-47090e67d565">Shane McKenzie</Speakers>
    <Section xmlns="b47a5aad-adfb-4dac-9d3f-47090e67d565">8, 1</Sec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D7BA3-8A6F-4F51-B1EE-3B01AA004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9A930-1B99-4E6A-8FC0-F4EC96DB90CA}">
  <ds:schemaRefs>
    <ds:schemaRef ds:uri="http://purl.org/dc/elements/1.1/"/>
    <ds:schemaRef ds:uri="230e9df3-be65-4c73-a93b-d1236ebd677e"/>
    <ds:schemaRef ds:uri="71af3243-3dd4-4a8d-8c0d-dd76da1f02a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16c05727-aa75-4e4a-9b5f-8a80a1165891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24D86F-C842-4A38-B18F-60D3917B4FDA}"/>
</file>

<file path=docProps/app.xml><?xml version="1.0" encoding="utf-8"?>
<Properties xmlns="http://schemas.openxmlformats.org/officeDocument/2006/extended-properties" xmlns:vt="http://schemas.openxmlformats.org/officeDocument/2006/docPropsVTypes">
  <Template>Partnering Conference 2023 - Utility Session</Template>
  <TotalTime>92</TotalTime>
  <Words>301</Words>
  <Application>Microsoft Office PowerPoint</Application>
  <PresentationFormat>Widescreen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Calibri</vt:lpstr>
      <vt:lpstr>Century Gothic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 Technologies and Utility Demands Panel</dc:title>
  <dc:creator>McKenzie, Shane (KYTC)</dc:creator>
  <cp:lastModifiedBy>McKenzie, Shane (KYTC)</cp:lastModifiedBy>
  <cp:revision>2</cp:revision>
  <dcterms:created xsi:type="dcterms:W3CDTF">2023-08-30T19:06:24Z</dcterms:created>
  <dcterms:modified xsi:type="dcterms:W3CDTF">2023-08-30T20:38:25Z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